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B7DAF-D7D0-4215-806F-BBF785AE1C49}" type="datetimeFigureOut">
              <a:rPr lang="en-US"/>
              <a:t>7/6/2017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6E252-EC31-4BB5-98C5-727F573A3D0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56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8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23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7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0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6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36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2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6E252-EC31-4BB5-98C5-727F573A3D02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1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/>
          </a:blip>
          <a:srcRect t="6911" b="11582"/>
          <a:stretch/>
        </p:blipFill>
        <p:spPr>
          <a:xfrm>
            <a:off x="20" y="10"/>
            <a:ext cx="12191992" cy="6856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1953877552"/>
              </p:ext>
            </p:extLst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/>
              <a:t>Solar Power Design for The Roadside Unit</a:t>
            </a:r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31" y="419100"/>
            <a:ext cx="10112708" cy="59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483078015"/>
              </p:ext>
            </p:extLst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033705912"/>
              </p:ext>
            </p:extLst>
          </p:nvPr>
        </p:nvSpPr>
        <p:spPr/>
        <p:txBody>
          <a:bodyPr/>
          <a:lstStyle/>
          <a:p>
            <a:r>
              <a:rPr lang="en-US"/>
              <a:t>Solar power components</a:t>
            </a:r>
          </a:p>
          <a:p>
            <a:r>
              <a:rPr lang="en-US"/>
              <a:t>System power consumption</a:t>
            </a:r>
          </a:p>
          <a:p>
            <a:r>
              <a:rPr lang="en-US"/>
              <a:t>Solar Panel Sizing </a:t>
            </a:r>
          </a:p>
          <a:p>
            <a:r>
              <a:rPr lang="en-US"/>
              <a:t>Battery Sizing</a:t>
            </a:r>
          </a:p>
          <a:p>
            <a:r>
              <a:rPr lang="en-US"/>
              <a:t>Charge Controller</a:t>
            </a:r>
          </a:p>
          <a:p>
            <a:r>
              <a:rPr lang="en-US"/>
              <a:t>Installation concept</a:t>
            </a:r>
          </a:p>
        </p:txBody>
      </p:sp>
    </p:spTree>
    <p:extLst>
      <p:ext uri="{BB962C8B-B14F-4D97-AF65-F5344CB8AC3E}">
        <p14:creationId xmlns:p14="http://schemas.microsoft.com/office/powerpoint/2010/main" val="2352051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112531804"/>
              </p:ext>
            </p:extLst>
          </p:nvPr>
        </p:nvSpPr>
        <p:spPr/>
        <p:txBody>
          <a:bodyPr/>
          <a:lstStyle/>
          <a:p>
            <a:r>
              <a:rPr lang="en-US"/>
              <a:t>Solar Power Components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extLst>
              <p:ext uri="{D42A27DB-BD31-4B8C-83A1-F6EECF244321}">
                <p14:modId xmlns:p14="http://schemas.microsoft.com/office/powerpoint/2010/main" val="3165375948"/>
              </p:ext>
            </p:extLst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12V Solar Panel, 8-18V depending on sunlight</a:t>
            </a:r>
          </a:p>
          <a:p>
            <a:r>
              <a:rPr lang="en-US"/>
              <a:t>Charge Controller, Max Power Point Tracking (MPPT)</a:t>
            </a:r>
          </a:p>
          <a:p>
            <a:r>
              <a:rPr lang="en-US"/>
              <a:t>5V Embedded System as load</a:t>
            </a:r>
          </a:p>
          <a:p>
            <a:r>
              <a:rPr lang="en-US"/>
              <a:t>12V, SLA or LiFePO4</a:t>
            </a:r>
          </a:p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18" y="2419350"/>
            <a:ext cx="4506307" cy="301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2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01713725"/>
              </p:ext>
            </p:extLst>
          </p:nvPr>
        </p:nvSpPr>
        <p:spPr/>
        <p:txBody>
          <a:bodyPr/>
          <a:lstStyle/>
          <a:p>
            <a:r>
              <a:rPr lang="en-US"/>
              <a:t>System Power consumption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19348" y="2924175"/>
            <a:ext cx="3754170" cy="252647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  <p:extLst>
              <p:ext uri="{D42A27DB-BD31-4B8C-83A1-F6EECF244321}">
                <p14:modId xmlns:p14="http://schemas.microsoft.com/office/powerpoint/2010/main" val="1735791670"/>
              </p:ext>
            </p:extLst>
          </p:nvPr>
        </p:nvSpPr>
        <p:spPr>
          <a:xfrm>
            <a:off x="1085944" y="2581275"/>
            <a:ext cx="4876800" cy="3680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/>
              <a:t>5 watts while transmitting data, 1W while at idle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8" name="TextBox 7"/>
          <p:cNvSpPr txBox="1"/>
          <p:nvPr>
            <p:extLst>
              <p:ext uri="{D42A27DB-BD31-4B8C-83A1-F6EECF244321}">
                <p14:modId xmlns:p14="http://schemas.microsoft.com/office/powerpoint/2010/main" val="2347440315"/>
              </p:ext>
            </p:extLst>
          </p:nvPr>
        </p:nvSpPr>
        <p:spPr>
          <a:xfrm>
            <a:off x="876376" y="5522184"/>
            <a:ext cx="496835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Fig 1: Power consumption cycle of the roadside unit</a:t>
            </a: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085" y="2513712"/>
            <a:ext cx="4426922" cy="2574749"/>
          </a:xfrm>
          <a:prstGeom prst="rect">
            <a:avLst/>
          </a:prstGeom>
        </p:spPr>
      </p:pic>
      <p:sp>
        <p:nvSpPr>
          <p:cNvPr id="11" name="Content Placeholder 6"/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1801467698"/>
              </p:ext>
            </p:extLst>
          </p:nvPr>
        </p:nvSpPr>
        <p:spPr>
          <a:xfrm>
            <a:off x="6487085" y="5228516"/>
            <a:ext cx="4876800" cy="605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Therefore, the roadside system on average consumes </a:t>
            </a:r>
            <a:r>
              <a:rPr lang="en-US" b="1"/>
              <a:t>36Wh per day</a:t>
            </a:r>
          </a:p>
        </p:txBody>
      </p:sp>
    </p:spTree>
    <p:extLst>
      <p:ext uri="{BB962C8B-B14F-4D97-AF65-F5344CB8AC3E}">
        <p14:creationId xmlns:p14="http://schemas.microsoft.com/office/powerpoint/2010/main" val="188317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063139560"/>
              </p:ext>
            </p:extLst>
          </p:nvPr>
        </p:nvSpPr>
        <p:spPr/>
        <p:txBody>
          <a:bodyPr/>
          <a:lstStyle/>
          <a:p>
            <a:r>
              <a:rPr lang="en-US"/>
              <a:t>Battery Bank 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4180403872"/>
              </p:ext>
            </p:extLst>
          </p:nvPr>
        </p:nvSpPr>
        <p:spPr>
          <a:xfrm>
            <a:off x="1141413" y="1800225"/>
            <a:ext cx="9906000" cy="2119863"/>
          </a:xfrm>
        </p:spPr>
        <p:txBody>
          <a:bodyPr/>
          <a:lstStyle/>
          <a:p>
            <a:r>
              <a:rPr lang="en-US"/>
              <a:t>System Power consumption = 36Wh / day</a:t>
            </a:r>
          </a:p>
          <a:p>
            <a:r>
              <a:rPr lang="en-US"/>
              <a:t>We want the system to function even with 2 continuous days without sun</a:t>
            </a:r>
          </a:p>
          <a:p>
            <a:r>
              <a:rPr lang="en-US"/>
              <a:t>We want to discharge only to 50% to prolong life of battery</a:t>
            </a:r>
          </a:p>
          <a:p>
            <a:r>
              <a:rPr lang="en-US"/>
              <a:t>Assuming 21°C and 12V battery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751" y="3962400"/>
            <a:ext cx="2502696" cy="1294331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2667321396"/>
              </p:ext>
            </p:extLst>
          </p:nvPr>
        </p:nvSpPr>
        <p:spPr>
          <a:xfrm>
            <a:off x="1392474" y="5600700"/>
            <a:ext cx="940228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Therefore, the battery must have at least </a:t>
            </a:r>
            <a:r>
              <a:rPr lang="en-US" b="1"/>
              <a:t>144Wh capacity (12Ah at 12V)</a:t>
            </a:r>
          </a:p>
        </p:txBody>
      </p:sp>
      <p:sp>
        <p:nvSpPr>
          <p:cNvPr id="7" name="TextBox 6"/>
          <p:cNvSpPr txBox="1"/>
          <p:nvPr>
            <p:extLst>
              <p:ext uri="{D42A27DB-BD31-4B8C-83A1-F6EECF244321}">
                <p14:modId xmlns:p14="http://schemas.microsoft.com/office/powerpoint/2010/main" val="58395489"/>
              </p:ext>
            </p:extLst>
          </p:nvPr>
        </p:nvSpPr>
        <p:spPr>
          <a:xfrm>
            <a:off x="1112990" y="6305550"/>
            <a:ext cx="997019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Note capacity should be ~1.5-2 times the above capacity for sub zero temperatures due to charge performance</a:t>
            </a:r>
          </a:p>
        </p:txBody>
      </p:sp>
    </p:spTree>
    <p:extLst>
      <p:ext uri="{BB962C8B-B14F-4D97-AF65-F5344CB8AC3E}">
        <p14:creationId xmlns:p14="http://schemas.microsoft.com/office/powerpoint/2010/main" val="99119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70089345"/>
              </p:ext>
            </p:extLst>
          </p:nvPr>
        </p:nvSpPr>
        <p:spPr/>
        <p:txBody>
          <a:bodyPr/>
          <a:lstStyle/>
          <a:p>
            <a:r>
              <a:rPr lang="en-US"/>
              <a:t>Battery Comparisons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4194888454"/>
              </p:ext>
            </p:extLst>
          </p:nvPr>
        </p:nvSpPr>
        <p:spPr/>
        <p:txBody>
          <a:bodyPr/>
          <a:lstStyle/>
          <a:p>
            <a:r>
              <a:rPr lang="en-US"/>
              <a:t>LiFePO4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  <p:extLst>
              <p:ext uri="{D42A27DB-BD31-4B8C-83A1-F6EECF244321}">
                <p14:modId xmlns:p14="http://schemas.microsoft.com/office/powerpoint/2010/main" val="2322803684"/>
              </p:ext>
            </p:extLst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Popular in vehicle applications</a:t>
            </a:r>
          </a:p>
          <a:p>
            <a:r>
              <a:rPr lang="en-US"/>
              <a:t>Stable and safer then LiCoPO4</a:t>
            </a:r>
          </a:p>
          <a:p>
            <a:r>
              <a:rPr lang="en-US"/>
              <a:t>&gt;10 year lifetime, 2000 cycles</a:t>
            </a:r>
          </a:p>
          <a:p>
            <a:r>
              <a:rPr lang="en-US"/>
              <a:t>3.2V nominal until exhausted</a:t>
            </a:r>
          </a:p>
          <a:p>
            <a:r>
              <a:rPr lang="en-US"/>
              <a:t>70% apparent capacity at -20°C</a:t>
            </a:r>
          </a:p>
          <a:p>
            <a:r>
              <a:rPr lang="en-US"/>
              <a:t>Impractical charge rates below freezing (0.02-0.05C), would need a thermal blanket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  <p:extLst>
              <p:ext uri="{D42A27DB-BD31-4B8C-83A1-F6EECF244321}">
                <p14:modId xmlns:p14="http://schemas.microsoft.com/office/powerpoint/2010/main" val="1551915888"/>
              </p:ext>
            </p:extLst>
          </p:nvPr>
        </p:nvSpPr>
        <p:spPr/>
        <p:txBody>
          <a:bodyPr/>
          <a:lstStyle/>
          <a:p>
            <a:r>
              <a:rPr lang="en-US"/>
              <a:t>Sealed Lead-Acid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  <p:extLst>
              <p:ext uri="{D42A27DB-BD31-4B8C-83A1-F6EECF244321}">
                <p14:modId xmlns:p14="http://schemas.microsoft.com/office/powerpoint/2010/main" val="1023561860"/>
              </p:ext>
            </p:extLst>
          </p:nvPr>
        </p:nvSpPr>
        <p:spPr/>
        <p:txBody>
          <a:bodyPr/>
          <a:lstStyle/>
          <a:p>
            <a:r>
              <a:rPr lang="en-US"/>
              <a:t>Big and sluggish, takes a long time to fully charge (70% in 5-8 hours)</a:t>
            </a:r>
          </a:p>
          <a:p>
            <a:r>
              <a:rPr lang="en-US"/>
              <a:t>70% retention capacity after 5 years @ 21°C</a:t>
            </a:r>
            <a:endParaRPr>
              <a:solidFill>
                <a:schemeClr val="tx1"/>
              </a:solidFill>
            </a:endParaRPr>
          </a:p>
          <a:p>
            <a:r>
              <a:rPr lang="en-US"/>
              <a:t>Can charge at 0.3C between -20°C to 50°C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504" y="2213293"/>
            <a:ext cx="1189127" cy="10235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06" y="2218030"/>
            <a:ext cx="931999" cy="8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4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068819424"/>
              </p:ext>
            </p:extLst>
          </p:nvPr>
        </p:nvSpPr>
        <p:spPr/>
        <p:txBody>
          <a:bodyPr/>
          <a:lstStyle/>
          <a:p>
            <a:r>
              <a:rPr lang="en-US"/>
              <a:t>Solar panel 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575139880"/>
              </p:ext>
            </p:extLst>
          </p:nvPr>
        </p:nvSpPr>
        <p:spPr>
          <a:xfrm>
            <a:off x="1141413" y="1933575"/>
            <a:ext cx="4904735" cy="1997075"/>
          </a:xfrm>
        </p:spPr>
        <p:txBody>
          <a:bodyPr>
            <a:normAutofit lnSpcReduction="10000"/>
          </a:bodyPr>
          <a:lstStyle/>
          <a:p>
            <a:r>
              <a:rPr lang="en-US"/>
              <a:t>Sizing based off power consumption and worst month of sunshine in area</a:t>
            </a:r>
          </a:p>
          <a:p>
            <a:r>
              <a:rPr lang="en-US"/>
              <a:t>Worst case in Toronto is December</a:t>
            </a:r>
          </a:p>
          <a:p>
            <a:r>
              <a:rPr lang="en-US"/>
              <a:t>2.5 hours average sun per day</a:t>
            </a:r>
          </a:p>
          <a:p>
            <a:r>
              <a:rPr lang="en-US"/>
              <a:t>Add 30% for inefficiencies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68" y="2557145"/>
            <a:ext cx="5273321" cy="2066076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767150894"/>
              </p:ext>
            </p:extLst>
          </p:nvPr>
        </p:nvSpPr>
        <p:spPr>
          <a:xfrm>
            <a:off x="6182259" y="4666317"/>
            <a:ext cx="5718500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https://www.theweathernetwork.com/forecasts/statistics/suncloud/cl6158350/caon0696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58" y="974318"/>
            <a:ext cx="2743200" cy="11719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812" y="4495800"/>
            <a:ext cx="3459805" cy="827713"/>
          </a:xfrm>
          <a:prstGeom prst="rect">
            <a:avLst/>
          </a:prstGeom>
        </p:spPr>
      </p:pic>
      <p:sp>
        <p:nvSpPr>
          <p:cNvPr id="11" name="TextBox 10"/>
          <p:cNvSpPr txBox="1"/>
          <p:nvPr>
            <p:extLst>
              <p:ext uri="{D42A27DB-BD31-4B8C-83A1-F6EECF244321}">
                <p14:modId xmlns:p14="http://schemas.microsoft.com/office/powerpoint/2010/main" val="2846616662"/>
              </p:ext>
            </p:extLst>
          </p:nvPr>
        </p:nvSpPr>
        <p:spPr>
          <a:xfrm>
            <a:off x="1141413" y="5848350"/>
            <a:ext cx="532974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Therefore, a </a:t>
            </a:r>
            <a:r>
              <a:rPr lang="en-US" b="1"/>
              <a:t>20W solar panel</a:t>
            </a:r>
            <a:r>
              <a:rPr lang="en-US"/>
              <a:t> is needed.</a:t>
            </a:r>
          </a:p>
        </p:txBody>
      </p:sp>
    </p:spTree>
    <p:extLst>
      <p:ext uri="{BB962C8B-B14F-4D97-AF65-F5344CB8AC3E}">
        <p14:creationId xmlns:p14="http://schemas.microsoft.com/office/powerpoint/2010/main" val="329413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26" y="1914178"/>
            <a:ext cx="5934182" cy="2685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61373515"/>
              </p:ext>
            </p:extLst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Charge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940717742"/>
              </p:ext>
            </p:extLst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LT3652 – Power Tracking 2A Battery Charger for Solar Power</a:t>
            </a:r>
          </a:p>
          <a:p>
            <a:pPr>
              <a:lnSpc>
                <a:spcPct val="90000"/>
              </a:lnSpc>
            </a:pPr>
            <a:r>
              <a:rPr lang="en-US" sz="1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5-32V input, 2A charge rate</a:t>
            </a:r>
          </a:p>
          <a:p>
            <a:pPr>
              <a:lnSpc>
                <a:spcPct val="90000"/>
              </a:lnSpc>
            </a:pPr>
            <a:r>
              <a:rPr lang="en-US" sz="1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Accommodates LiPo, LiFePo4, and SLA</a:t>
            </a:r>
          </a:p>
          <a:p>
            <a:pPr>
              <a:lnSpc>
                <a:spcPct val="90000"/>
              </a:lnSpc>
            </a:pPr>
            <a:r>
              <a:rPr lang="en-US" sz="17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Employs MPPT (Maximum power point tracking), which adjusts the panel voltage to match the battery charge voltage for maximum power</a:t>
            </a:r>
          </a:p>
          <a:p>
            <a:pPr>
              <a:lnSpc>
                <a:spcPct val="90000"/>
              </a:lnSpc>
            </a:pPr>
            <a:endParaRPr lang="en-US" sz="170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3301303141"/>
              </p:ext>
            </p:extLst>
          </p:nvPr>
        </p:nvSpPr>
        <p:spPr>
          <a:xfrm>
            <a:off x="4372352" y="5943600"/>
            <a:ext cx="682579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http://cds.linear.com/docs/en/datasheet/3652fe.pdf</a:t>
            </a:r>
          </a:p>
        </p:txBody>
      </p:sp>
    </p:spTree>
    <p:extLst>
      <p:ext uri="{BB962C8B-B14F-4D97-AF65-F5344CB8AC3E}">
        <p14:creationId xmlns:p14="http://schemas.microsoft.com/office/powerpoint/2010/main" val="47159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100133054"/>
              </p:ext>
            </p:extLst>
          </p:nvPr>
        </p:nvSpPr>
        <p:spPr/>
        <p:txBody>
          <a:bodyPr/>
          <a:lstStyle/>
          <a:p>
            <a:r>
              <a:rPr lang="en-US"/>
              <a:t>Installation Concept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504" y="1971675"/>
            <a:ext cx="1585563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719" y="2819452"/>
            <a:ext cx="1580490" cy="2211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19" y="2828925"/>
            <a:ext cx="1766715" cy="21979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728" y="2956813"/>
            <a:ext cx="1918166" cy="194145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4832" y="3008916"/>
            <a:ext cx="2153766" cy="18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196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Mesh</vt:lpstr>
      <vt:lpstr>Solar Power Design for The Roadside Unit</vt:lpstr>
      <vt:lpstr>Overview</vt:lpstr>
      <vt:lpstr>Solar Power Components</vt:lpstr>
      <vt:lpstr>System Power consumption</vt:lpstr>
      <vt:lpstr>Battery Bank Sizing</vt:lpstr>
      <vt:lpstr>Battery Comparisons</vt:lpstr>
      <vt:lpstr>Solar panel Sizing</vt:lpstr>
      <vt:lpstr>Charge Controller</vt:lpstr>
      <vt:lpstr>Installation Concept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Power Design for The Roadside Unit</dc:title>
  <cp:revision>1</cp:revision>
  <dcterms:modified xsi:type="dcterms:W3CDTF">2017-07-06T22:25:41Z</dcterms:modified>
</cp:coreProperties>
</file>